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1"/>
  </p:notesMasterIdLst>
  <p:sldIdLst>
    <p:sldId id="256" r:id="rId2"/>
    <p:sldId id="326" r:id="rId3"/>
    <p:sldId id="352" r:id="rId4"/>
    <p:sldId id="313" r:id="rId5"/>
    <p:sldId id="355" r:id="rId6"/>
    <p:sldId id="316" r:id="rId7"/>
    <p:sldId id="356" r:id="rId8"/>
    <p:sldId id="358" r:id="rId9"/>
    <p:sldId id="35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B38ED-CD48-4DAD-A991-376D0C861EC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7F1084-C72F-48F0-BCF4-36F305AA5978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80F57F75-1522-41C5-A997-8E63778AD7FE}" type="parTrans" cxnId="{6E4CFCDA-29EE-495B-BDBC-10580D136EF9}">
      <dgm:prSet/>
      <dgm:spPr/>
      <dgm:t>
        <a:bodyPr/>
        <a:lstStyle/>
        <a:p>
          <a:endParaRPr lang="ru-RU"/>
        </a:p>
      </dgm:t>
    </dgm:pt>
    <dgm:pt modelId="{E66046DB-9B24-4845-B7D3-121901365A6E}" type="sibTrans" cxnId="{6E4CFCDA-29EE-495B-BDBC-10580D136EF9}">
      <dgm:prSet/>
      <dgm:spPr/>
      <dgm:t>
        <a:bodyPr/>
        <a:lstStyle/>
        <a:p>
          <a:endParaRPr lang="ru-RU"/>
        </a:p>
      </dgm:t>
    </dgm:pt>
    <dgm:pt modelId="{637C32B6-2FAE-4DA3-B327-F2012A3C76DE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6364908C-E107-46E3-AA51-9864CBA5225F}" type="parTrans" cxnId="{238013FA-7698-456F-AAEC-2151561D4540}">
      <dgm:prSet/>
      <dgm:spPr/>
      <dgm:t>
        <a:bodyPr/>
        <a:lstStyle/>
        <a:p>
          <a:endParaRPr lang="ru-RU"/>
        </a:p>
      </dgm:t>
    </dgm:pt>
    <dgm:pt modelId="{D2553E26-B101-4891-9AAC-7972C1957DCC}" type="sibTrans" cxnId="{238013FA-7698-456F-AAEC-2151561D4540}">
      <dgm:prSet/>
      <dgm:spPr/>
      <dgm:t>
        <a:bodyPr/>
        <a:lstStyle/>
        <a:p>
          <a:endParaRPr lang="ru-RU"/>
        </a:p>
      </dgm:t>
    </dgm:pt>
    <dgm:pt modelId="{31B6EAF0-F0D6-482B-A1ED-9A0A0BF94EFA}">
      <dgm:prSet phldrT="[Текст]"/>
      <dgm:spPr/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992C10BD-F42F-4F35-A93D-A132C57C6D32}" type="parTrans" cxnId="{F06255F6-D8F3-43DC-B2EF-1A0C5C508AF5}">
      <dgm:prSet/>
      <dgm:spPr/>
      <dgm:t>
        <a:bodyPr/>
        <a:lstStyle/>
        <a:p>
          <a:endParaRPr lang="ru-RU"/>
        </a:p>
      </dgm:t>
    </dgm:pt>
    <dgm:pt modelId="{D14B6C0F-29DD-471B-8E3A-0D19FE29F82A}" type="sibTrans" cxnId="{F06255F6-D8F3-43DC-B2EF-1A0C5C508AF5}">
      <dgm:prSet/>
      <dgm:spPr/>
      <dgm:t>
        <a:bodyPr/>
        <a:lstStyle/>
        <a:p>
          <a:endParaRPr lang="ru-RU"/>
        </a:p>
      </dgm:t>
    </dgm:pt>
    <dgm:pt modelId="{ABB01910-8453-4C94-A141-7C6E23B8D40D}" type="pres">
      <dgm:prSet presAssocID="{DC9B38ED-CD48-4DAD-A991-376D0C861ECA}" presName="compositeShape" presStyleCnt="0">
        <dgm:presLayoutVars>
          <dgm:chMax val="7"/>
          <dgm:dir/>
          <dgm:resizeHandles val="exact"/>
        </dgm:presLayoutVars>
      </dgm:prSet>
      <dgm:spPr/>
    </dgm:pt>
    <dgm:pt modelId="{D3D3628E-3277-4C67-8ABF-DA43298D156C}" type="pres">
      <dgm:prSet presAssocID="{E37F1084-C72F-48F0-BCF4-36F305AA5978}" presName="circ1" presStyleLbl="vennNode1" presStyleIdx="0" presStyleCnt="3"/>
      <dgm:spPr/>
      <dgm:t>
        <a:bodyPr/>
        <a:lstStyle/>
        <a:p>
          <a:endParaRPr lang="ru-RU"/>
        </a:p>
      </dgm:t>
    </dgm:pt>
    <dgm:pt modelId="{24A343FA-EE86-4271-9DC3-0EB60D56837F}" type="pres">
      <dgm:prSet presAssocID="{E37F1084-C72F-48F0-BCF4-36F305AA59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D513-E4F2-4FA4-A6CC-79313F113FED}" type="pres">
      <dgm:prSet presAssocID="{637C32B6-2FAE-4DA3-B327-F2012A3C76DE}" presName="circ2" presStyleLbl="vennNode1" presStyleIdx="1" presStyleCnt="3"/>
      <dgm:spPr/>
      <dgm:t>
        <a:bodyPr/>
        <a:lstStyle/>
        <a:p>
          <a:endParaRPr lang="ru-RU"/>
        </a:p>
      </dgm:t>
    </dgm:pt>
    <dgm:pt modelId="{9C90F42A-1A57-4346-9A66-AED9490121E2}" type="pres">
      <dgm:prSet presAssocID="{637C32B6-2FAE-4DA3-B327-F2012A3C76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BE40-13C9-4902-8EA8-7CCD91190BA7}" type="pres">
      <dgm:prSet presAssocID="{31B6EAF0-F0D6-482B-A1ED-9A0A0BF94EFA}" presName="circ3" presStyleLbl="vennNode1" presStyleIdx="2" presStyleCnt="3" custLinFactNeighborX="-1034" custLinFactNeighborY="-12"/>
      <dgm:spPr/>
      <dgm:t>
        <a:bodyPr/>
        <a:lstStyle/>
        <a:p>
          <a:endParaRPr lang="ru-RU"/>
        </a:p>
      </dgm:t>
    </dgm:pt>
    <dgm:pt modelId="{0007E362-84BD-455A-A203-FF5B3F77E80F}" type="pres">
      <dgm:prSet presAssocID="{31B6EAF0-F0D6-482B-A1ED-9A0A0BF94E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CEEE5-268A-42DA-A4F0-FA27C413804B}" type="presOf" srcId="{E37F1084-C72F-48F0-BCF4-36F305AA5978}" destId="{24A343FA-EE86-4271-9DC3-0EB60D56837F}" srcOrd="1" destOrd="0" presId="urn:microsoft.com/office/officeart/2005/8/layout/venn1"/>
    <dgm:cxn modelId="{4DE59F3F-1E71-43DA-AAD1-A5AC25EBADD7}" type="presOf" srcId="{637C32B6-2FAE-4DA3-B327-F2012A3C76DE}" destId="{9C90F42A-1A57-4346-9A66-AED9490121E2}" srcOrd="1" destOrd="0" presId="urn:microsoft.com/office/officeart/2005/8/layout/venn1"/>
    <dgm:cxn modelId="{4EC20EFD-EF33-4982-9B5C-D45E0D5F7442}" type="presOf" srcId="{31B6EAF0-F0D6-482B-A1ED-9A0A0BF94EFA}" destId="{55E4BE40-13C9-4902-8EA8-7CCD91190BA7}" srcOrd="0" destOrd="0" presId="urn:microsoft.com/office/officeart/2005/8/layout/venn1"/>
    <dgm:cxn modelId="{6E4CFCDA-29EE-495B-BDBC-10580D136EF9}" srcId="{DC9B38ED-CD48-4DAD-A991-376D0C861ECA}" destId="{E37F1084-C72F-48F0-BCF4-36F305AA5978}" srcOrd="0" destOrd="0" parTransId="{80F57F75-1522-41C5-A997-8E63778AD7FE}" sibTransId="{E66046DB-9B24-4845-B7D3-121901365A6E}"/>
    <dgm:cxn modelId="{E5AF9C2E-5341-4B44-9A90-1262E38A4BED}" type="presOf" srcId="{E37F1084-C72F-48F0-BCF4-36F305AA5978}" destId="{D3D3628E-3277-4C67-8ABF-DA43298D156C}" srcOrd="0" destOrd="0" presId="urn:microsoft.com/office/officeart/2005/8/layout/venn1"/>
    <dgm:cxn modelId="{3BC2481E-FA51-4BA3-BFF2-7CE8FE86D7CF}" type="presOf" srcId="{DC9B38ED-CD48-4DAD-A991-376D0C861ECA}" destId="{ABB01910-8453-4C94-A141-7C6E23B8D40D}" srcOrd="0" destOrd="0" presId="urn:microsoft.com/office/officeart/2005/8/layout/venn1"/>
    <dgm:cxn modelId="{CCCFC04E-12FE-4782-A953-523D72CD9AF1}" type="presOf" srcId="{637C32B6-2FAE-4DA3-B327-F2012A3C76DE}" destId="{27C2D513-E4F2-4FA4-A6CC-79313F113FED}" srcOrd="0" destOrd="0" presId="urn:microsoft.com/office/officeart/2005/8/layout/venn1"/>
    <dgm:cxn modelId="{F06255F6-D8F3-43DC-B2EF-1A0C5C508AF5}" srcId="{DC9B38ED-CD48-4DAD-A991-376D0C861ECA}" destId="{31B6EAF0-F0D6-482B-A1ED-9A0A0BF94EFA}" srcOrd="2" destOrd="0" parTransId="{992C10BD-F42F-4F35-A93D-A132C57C6D32}" sibTransId="{D14B6C0F-29DD-471B-8E3A-0D19FE29F82A}"/>
    <dgm:cxn modelId="{238013FA-7698-456F-AAEC-2151561D4540}" srcId="{DC9B38ED-CD48-4DAD-A991-376D0C861ECA}" destId="{637C32B6-2FAE-4DA3-B327-F2012A3C76DE}" srcOrd="1" destOrd="0" parTransId="{6364908C-E107-46E3-AA51-9864CBA5225F}" sibTransId="{D2553E26-B101-4891-9AAC-7972C1957DCC}"/>
    <dgm:cxn modelId="{9BAF0248-ADE1-4215-B5BF-2055A75BA721}" type="presOf" srcId="{31B6EAF0-F0D6-482B-A1ED-9A0A0BF94EFA}" destId="{0007E362-84BD-455A-A203-FF5B3F77E80F}" srcOrd="1" destOrd="0" presId="urn:microsoft.com/office/officeart/2005/8/layout/venn1"/>
    <dgm:cxn modelId="{0DACCFEE-2533-43BB-8F11-03F472D46EF6}" type="presParOf" srcId="{ABB01910-8453-4C94-A141-7C6E23B8D40D}" destId="{D3D3628E-3277-4C67-8ABF-DA43298D156C}" srcOrd="0" destOrd="0" presId="urn:microsoft.com/office/officeart/2005/8/layout/venn1"/>
    <dgm:cxn modelId="{A9C32BF3-8914-42DD-846A-A72276C8037D}" type="presParOf" srcId="{ABB01910-8453-4C94-A141-7C6E23B8D40D}" destId="{24A343FA-EE86-4271-9DC3-0EB60D56837F}" srcOrd="1" destOrd="0" presId="urn:microsoft.com/office/officeart/2005/8/layout/venn1"/>
    <dgm:cxn modelId="{554ABF28-64A0-44D3-B26F-FEB6EE365A1C}" type="presParOf" srcId="{ABB01910-8453-4C94-A141-7C6E23B8D40D}" destId="{27C2D513-E4F2-4FA4-A6CC-79313F113FED}" srcOrd="2" destOrd="0" presId="urn:microsoft.com/office/officeart/2005/8/layout/venn1"/>
    <dgm:cxn modelId="{029162A1-0C81-4977-965C-6A8AEC2DA57F}" type="presParOf" srcId="{ABB01910-8453-4C94-A141-7C6E23B8D40D}" destId="{9C90F42A-1A57-4346-9A66-AED9490121E2}" srcOrd="3" destOrd="0" presId="urn:microsoft.com/office/officeart/2005/8/layout/venn1"/>
    <dgm:cxn modelId="{E1B89FA0-95AE-43DA-897A-05086FC8BD58}" type="presParOf" srcId="{ABB01910-8453-4C94-A141-7C6E23B8D40D}" destId="{55E4BE40-13C9-4902-8EA8-7CCD91190BA7}" srcOrd="4" destOrd="0" presId="urn:microsoft.com/office/officeart/2005/8/layout/venn1"/>
    <dgm:cxn modelId="{0491D74C-C4EA-46F9-9E76-FB343E5A197C}" type="presParOf" srcId="{ABB01910-8453-4C94-A141-7C6E23B8D40D}" destId="{0007E362-84BD-455A-A203-FF5B3F77E8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628E-3277-4C67-8ABF-DA43298D156C}">
      <dsp:nvSpPr>
        <dsp:cNvPr id="0" name=""/>
        <dsp:cNvSpPr/>
      </dsp:nvSpPr>
      <dsp:spPr>
        <a:xfrm>
          <a:off x="543301" y="725425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</a:t>
          </a:r>
          <a:endParaRPr lang="ru-RU" sz="1600" kern="1200" dirty="0"/>
        </a:p>
      </dsp:txBody>
      <dsp:txXfrm>
        <a:off x="744059" y="988920"/>
        <a:ext cx="1104169" cy="677558"/>
      </dsp:txXfrm>
    </dsp:sp>
    <dsp:sp modelId="{27C2D513-E4F2-4FA4-A6CC-79313F113FED}">
      <dsp:nvSpPr>
        <dsp:cNvPr id="0" name=""/>
        <dsp:cNvSpPr/>
      </dsp:nvSpPr>
      <dsp:spPr>
        <a:xfrm>
          <a:off x="1086602" y="1666479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родитель</a:t>
          </a:r>
          <a:endParaRPr lang="ru-RU" sz="1600" kern="1200" dirty="0"/>
        </a:p>
      </dsp:txBody>
      <dsp:txXfrm>
        <a:off x="1547091" y="2055447"/>
        <a:ext cx="903411" cy="828126"/>
      </dsp:txXfrm>
    </dsp:sp>
    <dsp:sp modelId="{55E4BE40-13C9-4902-8EA8-7CCD91190BA7}">
      <dsp:nvSpPr>
        <dsp:cNvPr id="0" name=""/>
        <dsp:cNvSpPr/>
      </dsp:nvSpPr>
      <dsp:spPr>
        <a:xfrm>
          <a:off x="0" y="1666298"/>
          <a:ext cx="1505685" cy="15056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ребёнок</a:t>
          </a:r>
          <a:endParaRPr lang="ru-RU" sz="1600" kern="1200" dirty="0"/>
        </a:p>
      </dsp:txBody>
      <dsp:txXfrm>
        <a:off x="141785" y="2055267"/>
        <a:ext cx="903411" cy="828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9A4C-B865-42FF-B434-DFFA364B70B6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32CA-1D03-4918-9855-E4FB898626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98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32CA-1D03-4918-9855-E4FB898626E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1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966A9-5AB2-40CA-98F8-E7EA43D14B9C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F622-8B25-4360-890B-DF9DFC53C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6" name="Рисунок 6" descr="post-279854-129828837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7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8" descr="97e6b01896c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1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8C7C9-64A3-49AE-9F36-30757154F6B7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D364E-D491-47F3-B770-745BD0C5D4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4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8C7C9-64A3-49AE-9F36-30757154F6B7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D364E-D491-47F3-B770-745BD0C5D4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347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8C7C9-64A3-49AE-9F36-30757154F6B7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D364E-D491-47F3-B770-745BD0C5D4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69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8C7C9-64A3-49AE-9F36-30757154F6B7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D364E-D491-47F3-B770-745BD0C5D4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29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8C7C9-64A3-49AE-9F36-30757154F6B7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D364E-D491-47F3-B770-745BD0C5D4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44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F8475-CA72-4975-A81E-D092DC8B5106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C2F23-9812-45B0-836C-A76D36BAB2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65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57365-2EFC-4E1D-80D8-4FC92F7FCDBA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56F16-C9A2-4988-AE09-5B0B0B00B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79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6CBE5-C424-4FA4-B0AB-B2E5184DE077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847C7-1B7A-4FEB-AAF1-173B3C0C95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44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ED8E0-AAAF-4334-A314-33C8E73BA7BC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A5403-9ED9-4699-A8C9-DBB5A7551B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2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23FD4-0115-4522-AAF2-DD5CFC4CAFE8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635B5-676F-4030-889B-1AE1978FAD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01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60FEF-DB15-4141-BADA-533F949C7E62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FEADE-DEC7-43E4-801F-84914225B4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71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D56B0-DB69-4DD1-B42E-D3ACF0F94C76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E96BA-1DA7-46A5-B305-470F544A4A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12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41CE9-810B-4B8D-9A2D-DE6AAED762F9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09EA8-7F54-4BC8-B366-50F2C0DB7F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16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D1AF3-AA58-4EE6-93C8-2FD47FDE3D5E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F1835-6805-4806-B42F-14087AE8B2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9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515CB-C020-4A1A-A4F1-8B4BAFEA6F67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5A179-6C85-4159-9F75-1D8862243F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04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88C7C9-64A3-49AE-9F36-30757154F6B7}" type="datetimeFigureOut">
              <a:rPr lang="ru-RU" smtClean="0"/>
              <a:pPr>
                <a:defRPr/>
              </a:pPr>
              <a:t>06.12.2023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06D364E-D491-47F3-B770-745BD0C5D4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22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5809849" cy="3084374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«Лэпбук  как средство развития познавательных </a:t>
            </a:r>
            <a:b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способностей </a:t>
            </a:r>
            <a:b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детей  дошкольного возраста»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5572140"/>
            <a:ext cx="739752" cy="1649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   </a:t>
            </a:r>
            <a:endParaRPr lang="ru-RU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 flipV="1">
            <a:off x="3428993" y="5429264"/>
            <a:ext cx="4000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92919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148064" y="4908233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Мелешко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И.А.,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«Ясли-сад «Витоша»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980727"/>
            <a:ext cx="7671226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  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 такое </a:t>
            </a:r>
            <a:r>
              <a:rPr lang="ru-RU" sz="32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</a:p>
          <a:p>
            <a:pPr fontAlgn="base"/>
            <a:endParaRPr lang="ru-RU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(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дословном переводе с английского значит «наколенная книга»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–колени,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книга).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самодельная бумажная книжка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кармашками, дверками, окошками, подвижными деталями, которые ребенок может доставать, перекладывать, складывать по своему усмотрению.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заключительный этап исследовательской работы, которую дети проделали в ходе изучения  темы.</a:t>
            </a:r>
          </a:p>
          <a:p>
            <a:pPr fontAlgn="base"/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</a:t>
            </a:r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6100" y="1142984"/>
            <a:ext cx="563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28604"/>
            <a:ext cx="6598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 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– вид совместной                                                  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деятельности взрослого и ребенка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142984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201660"/>
              </p:ext>
            </p:extLst>
          </p:nvPr>
        </p:nvGraphicFramePr>
        <p:xfrm>
          <a:off x="467544" y="1259602"/>
          <a:ext cx="2592288" cy="389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19872" y="1512316"/>
            <a:ext cx="39382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При сборе информации и оформлении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происходит взаимодействие: педагог-ребёнок, ребёнок-родитель, педагог-родитель.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Это отличный метод создания ЕОП (единого образовательного пространства) между детским  садом и родителями (законными представителями).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472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2357430"/>
            <a:ext cx="7494612" cy="371477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включенность воспитателя в деятельность наравне с детьми;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добровольное присоединение дошкольников к деятельности (без психического и дисциплинарного принуждения);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свободное общение и перемещение детей во время деятельности (при соответствии и организации рабочего пространства);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открытый временной конец деятельности (каждый работает в своем темпе).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00042"/>
            <a:ext cx="7772400" cy="192882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9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отвечает основным тезисам партнерской деятельности взрослого с детьми, на которые указывает Н.А.Короткова: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Преимущество использования </a:t>
            </a:r>
            <a:r>
              <a:rPr lang="ru-RU" sz="3200" b="1" i="1" dirty="0" err="1" smtClean="0">
                <a:solidFill>
                  <a:srgbClr val="FF0000"/>
                </a:solidFill>
                <a:latin typeface="Georgia" pitchFamily="18" charset="0"/>
              </a:rPr>
              <a:t>лэпбука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1580" y="2348880"/>
            <a:ext cx="7543824" cy="26517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Лэпбук помогает :</a:t>
            </a:r>
          </a:p>
          <a:p>
            <a:pPr lvl="0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структурировать сложную информацию;</a:t>
            </a:r>
          </a:p>
          <a:p>
            <a:pPr lvl="0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и творческое мышление ребёнка;</a:t>
            </a:r>
          </a:p>
          <a:p>
            <a:pPr lvl="0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разнообразить даже самую скучную тему;</a:t>
            </a:r>
          </a:p>
          <a:p>
            <a:pPr lvl="0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научить простому способу запоминания;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объединить  всю семью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( группу детей в детском саду)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для увлекательного и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полезного занятия.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99" y="620688"/>
            <a:ext cx="7892381" cy="568863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1</a:t>
            </a:r>
            <a:r>
              <a:rPr lang="ru-RU" sz="2700" b="1" i="1" dirty="0" smtClean="0">
                <a:solidFill>
                  <a:srgbClr val="002060"/>
                </a:solidFill>
              </a:rPr>
              <a:t>.   Лэпбук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активизирует</a:t>
            </a:r>
            <a:r>
              <a:rPr lang="ru-RU" sz="2700" b="1" i="1" dirty="0" smtClean="0">
                <a:solidFill>
                  <a:srgbClr val="002060"/>
                </a:solidFill>
              </a:rPr>
              <a:t> у детей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интерес</a:t>
            </a:r>
            <a:r>
              <a:rPr lang="ru-RU" sz="2700" b="1" i="1" dirty="0" smtClean="0">
                <a:solidFill>
                  <a:srgbClr val="002060"/>
                </a:solidFill>
              </a:rPr>
              <a:t> к      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познавательной деятельности;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2.  дает возможность  возможность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проявить</a:t>
            </a:r>
            <a:r>
              <a:rPr lang="ru-RU" sz="2700" b="1" i="1" dirty="0" smtClean="0">
                <a:solidFill>
                  <a:srgbClr val="002060"/>
                </a:solidFill>
              </a:rPr>
              <a:t> себя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каждому ребёнку!</a:t>
            </a:r>
            <a:r>
              <a:rPr lang="ru-RU" sz="2700" b="1" i="1" u="sng" smtClean="0">
                <a:solidFill>
                  <a:srgbClr val="002060"/>
                </a:solidFill>
              </a:rPr>
              <a:t/>
            </a:r>
            <a:br>
              <a:rPr lang="ru-RU" sz="2700" b="1" i="1" u="sng" smtClean="0">
                <a:solidFill>
                  <a:srgbClr val="002060"/>
                </a:solidFill>
              </a:rPr>
            </a:br>
            <a:r>
              <a:rPr lang="ru-RU" sz="2700" b="1" i="1" smtClean="0">
                <a:solidFill>
                  <a:srgbClr val="002060"/>
                </a:solidFill>
              </a:rPr>
              <a:t>3</a:t>
            </a:r>
            <a:r>
              <a:rPr lang="ru-RU" sz="2700" b="1" i="1" dirty="0" smtClean="0">
                <a:solidFill>
                  <a:srgbClr val="002060"/>
                </a:solidFill>
              </a:rPr>
              <a:t>.  Помогает детям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лучше понять и запомнить информацию </a:t>
            </a:r>
            <a:r>
              <a:rPr lang="ru-RU" sz="2700" b="1" i="1" dirty="0" smtClean="0">
                <a:solidFill>
                  <a:srgbClr val="002060"/>
                </a:solidFill>
              </a:rPr>
              <a:t>(особенно, если ребёнок </a:t>
            </a:r>
            <a:r>
              <a:rPr lang="ru-RU" sz="2700" b="1" i="1" dirty="0" err="1" smtClean="0">
                <a:solidFill>
                  <a:srgbClr val="002060"/>
                </a:solidFill>
              </a:rPr>
              <a:t>визуал</a:t>
            </a:r>
            <a:r>
              <a:rPr lang="ru-RU" sz="2700" b="1" i="1" dirty="0" smtClean="0">
                <a:solidFill>
                  <a:srgbClr val="002060"/>
                </a:solidFill>
              </a:rPr>
              <a:t>)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4.   Лэпбук позволяет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сохранить </a:t>
            </a:r>
            <a:r>
              <a:rPr lang="ru-RU" sz="2700" b="1" i="1" dirty="0" smtClean="0">
                <a:solidFill>
                  <a:srgbClr val="002060"/>
                </a:solidFill>
              </a:rPr>
              <a:t>собранный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материал;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5.   </a:t>
            </a:r>
            <a:r>
              <a:rPr lang="ru-RU" altLang="ru-RU" sz="2700" b="1" i="1" dirty="0" smtClean="0">
                <a:solidFill>
                  <a:srgbClr val="002060"/>
                </a:solidFill>
              </a:rPr>
              <a:t>Это просто </a:t>
            </a:r>
            <a:r>
              <a:rPr lang="ru-RU" altLang="ru-RU" sz="2700" b="1" i="1" u="sng" dirty="0" smtClean="0">
                <a:solidFill>
                  <a:srgbClr val="002060"/>
                </a:solidFill>
              </a:rPr>
              <a:t>интересная   игра !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7" y="620688"/>
            <a:ext cx="7351736" cy="432048"/>
          </a:xfrm>
        </p:spPr>
        <p:txBody>
          <a:bodyPr>
            <a:normAutofit fontScale="25000" lnSpcReduction="20000"/>
          </a:bodyPr>
          <a:lstStyle/>
          <a:p>
            <a:pPr lvl="0" algn="ctr"/>
            <a:r>
              <a:rPr lang="ru-RU" sz="1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Зачем нужен </a:t>
            </a:r>
            <a:r>
              <a:rPr lang="ru-RU" sz="128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лэпбук</a:t>
            </a:r>
            <a:r>
              <a:rPr lang="ru-RU" sz="1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?</a:t>
            </a:r>
          </a:p>
          <a:p>
            <a:pPr lvl="0" algn="ctr"/>
            <a:endParaRPr lang="ru-RU" sz="12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lvl="0" algn="ctr"/>
            <a:endParaRPr lang="ru-RU" sz="40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23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Как изготовить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лэпбук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?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6082" name="Picture 2" descr="https://4.bp.blogspot.com/-T0KGj6HgpcI/VQ8dcIuAxSI/AAAAAAAAjjk/M-K_ymakT6k/s1600/IMG_1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632848" cy="51256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92088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48880"/>
            <a:ext cx="8229600" cy="448268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  <a:t>Спасибо </a:t>
            </a:r>
            <a:b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  <a:t>за внимание!</a:t>
            </a:r>
            <a:endParaRPr lang="ru-RU" sz="7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1313</TotalTime>
  <Words>167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Georgia</vt:lpstr>
      <vt:lpstr>Times New Roman</vt:lpstr>
      <vt:lpstr>Trebuchet MS</vt:lpstr>
      <vt:lpstr>Wingdings 3</vt:lpstr>
      <vt:lpstr>Грань</vt:lpstr>
      <vt:lpstr> «Лэпбук  как средство развития познавательных  способностей  детей  дошкольного возраста»   </vt:lpstr>
      <vt:lpstr>Презентация PowerPoint</vt:lpstr>
      <vt:lpstr>Презентация PowerPoint</vt:lpstr>
      <vt:lpstr>- включенность воспитателя в деятельность наравне с детьми; - добровольное присоединение дошкольников к деятельности (без психического и дисциплинарного принуждения);  - свободное общение и перемещение детей во время деятельности (при соответствии и организации рабочего пространства); - открытый временной конец деятельности (каждый работает в своем темпе). </vt:lpstr>
      <vt:lpstr>Преимущество использования лэпбука</vt:lpstr>
      <vt:lpstr>    1.   Лэпбук активизирует у детей интерес к       познавательной деятельности; 2.  дает возможность  возможность проявить себя каждому ребёнку! 3.  Помогает детям лучше понять и запомнить информацию (особенно, если ребёнок визуал) 4.   Лэпбук позволяет сохранить собранный материал; 5.   Это просто интересная   игра !   </vt:lpstr>
      <vt:lpstr>Как изготовить лэпбук?</vt:lpstr>
      <vt:lpstr>Презентация PowerPoint</vt:lpstr>
      <vt:lpstr>Спасибо 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Пользователь Windows</cp:lastModifiedBy>
  <cp:revision>158</cp:revision>
  <dcterms:created xsi:type="dcterms:W3CDTF">2011-08-02T23:19:04Z</dcterms:created>
  <dcterms:modified xsi:type="dcterms:W3CDTF">2023-12-06T13:22:39Z</dcterms:modified>
</cp:coreProperties>
</file>